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8" r:id="rId3"/>
    <p:sldId id="261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19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1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320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3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74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6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8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6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3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CAF1-0E4C-464D-AFC9-050C0A554E31}" type="datetimeFigureOut">
              <a:rPr lang="es-ES_tradnl" smtClean="0"/>
              <a:t>24/4/20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DFE86-4CD5-1947-8A27-D93BE08B33C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63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9180F1C-8BC7-E74C-BE88-57B8EDA38911}"/>
              </a:ext>
            </a:extLst>
          </p:cNvPr>
          <p:cNvSpPr/>
          <p:nvPr/>
        </p:nvSpPr>
        <p:spPr>
          <a:xfrm>
            <a:off x="0" y="6600655"/>
            <a:ext cx="11685319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3E996-D8E9-B04B-BEEB-D0B26FF57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61" y="5071793"/>
            <a:ext cx="6505749" cy="1352636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Desarrollo de </a:t>
            </a:r>
            <a:r>
              <a:rPr lang="en-US" sz="4400" b="1" dirty="0" err="1">
                <a:latin typeface="SF Pro Display" pitchFamily="2" charset="0"/>
                <a:ea typeface="SF Pro Display" pitchFamily="2" charset="0"/>
              </a:rPr>
              <a:t>aplicaciones</a:t>
            </a:r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 Android con Kotlin</a:t>
            </a:r>
            <a:br>
              <a:rPr lang="en-US" sz="3200" b="1" dirty="0">
                <a:latin typeface="SF Pro Display" pitchFamily="2" charset="0"/>
                <a:ea typeface="SF Pro Display" pitchFamily="2" charset="0"/>
              </a:rPr>
            </a:b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br>
              <a:rPr lang="en-US" sz="2000" dirty="0">
                <a:latin typeface="Courier" pitchFamily="2" charset="0"/>
                <a:ea typeface="SF Pro Display" pitchFamily="2" charset="0"/>
              </a:rPr>
            </a:br>
            <a:r>
              <a:rPr lang="en-US" sz="2000" dirty="0" err="1">
                <a:latin typeface="Courier" pitchFamily="2" charset="0"/>
                <a:ea typeface="SF Pro Display" pitchFamily="2" charset="0"/>
              </a:rPr>
              <a:t>Curso</a:t>
            </a:r>
            <a:r>
              <a:rPr lang="en-US" sz="2000" dirty="0">
                <a:latin typeface="Courier" pitchFamily="2" charset="0"/>
                <a:ea typeface="SF Pro Display" pitchFamily="2" charset="0"/>
              </a:rPr>
              <a:t> para </a:t>
            </a:r>
            <a:r>
              <a:rPr lang="en-US" sz="2000" dirty="0" err="1">
                <a:latin typeface="Courier" pitchFamily="2" charset="0"/>
                <a:ea typeface="SF Pro Display" pitchFamily="2" charset="0"/>
              </a:rPr>
              <a:t>prebecarios</a:t>
            </a:r>
            <a:r>
              <a:rPr lang="en-US" sz="2000" dirty="0">
                <a:latin typeface="Courier" pitchFamily="2" charset="0"/>
                <a:ea typeface="SF Pro Display" pitchFamily="2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  <a:t>Gen 40</a:t>
            </a:r>
            <a:br>
              <a:rPr lang="en-US" sz="2000" dirty="0">
                <a:solidFill>
                  <a:srgbClr val="00B050"/>
                </a:solidFill>
                <a:latin typeface="Courier" pitchFamily="2" charset="0"/>
                <a:ea typeface="SF Pro Display" pitchFamily="2" charset="0"/>
              </a:rPr>
            </a:b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SF Pro Display" pitchFamily="2" charset="0"/>
              </a:rPr>
              <a:t>Instructor: Samuel A. Garrido Sánchez</a:t>
            </a:r>
            <a:endParaRPr lang="es-ES_tradnl" sz="1800" dirty="0">
              <a:solidFill>
                <a:srgbClr val="00B050"/>
              </a:solidFill>
              <a:latin typeface="Courier" pitchFamily="2" charset="0"/>
              <a:ea typeface="SF Pro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0D405-65EB-1746-9FB2-1276836AB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28"/>
          <a:stretch/>
        </p:blipFill>
        <p:spPr>
          <a:xfrm>
            <a:off x="513343" y="2576059"/>
            <a:ext cx="1973232" cy="1075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72B3FE-650A-F44D-AE54-893E763B2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98" y="395859"/>
            <a:ext cx="1092011" cy="798988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F6F59F1B-878D-1D45-8468-D1DF83F39000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7CDFD18-0256-3243-B782-70FEE8039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4976" y="395859"/>
            <a:ext cx="798988" cy="798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3E620-11E1-6345-A05C-C8CD954D1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565" y="858604"/>
            <a:ext cx="1511525" cy="151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AF292-EC6C-504B-A354-10B7F54A7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2236" y="4807415"/>
            <a:ext cx="3505200" cy="181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298D1-CDC8-1243-95C7-30D99D53EC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8802" y="831424"/>
            <a:ext cx="3927462" cy="39274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79903E8-DCCE-D945-A1A7-DCC12A003BF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0602" t="16492" r="32071" b="34816"/>
          <a:stretch/>
        </p:blipFill>
        <p:spPr>
          <a:xfrm>
            <a:off x="10889373" y="2631588"/>
            <a:ext cx="980652" cy="12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CFDE3-315A-6343-97AC-94334CE6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onCreate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onCreate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justo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lanza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. Dentro de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método</a:t>
            </a:r>
            <a:r>
              <a:rPr lang="en-US" sz="2000" dirty="0"/>
              <a:t> es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coloca</a:t>
            </a:r>
            <a:r>
              <a:rPr lang="en-US" sz="2000" dirty="0"/>
              <a:t> el </a:t>
            </a:r>
            <a:r>
              <a:rPr lang="en-US" sz="2000" dirty="0" err="1"/>
              <a:t>código</a:t>
            </a:r>
            <a:r>
              <a:rPr lang="en-US" sz="2000" dirty="0"/>
              <a:t> que </a:t>
            </a:r>
            <a:r>
              <a:rPr lang="en-US" sz="2000" dirty="0" err="1"/>
              <a:t>inicializa</a:t>
            </a:r>
            <a:r>
              <a:rPr lang="en-US" sz="2000" dirty="0"/>
              <a:t> las </a:t>
            </a:r>
            <a:r>
              <a:rPr lang="en-US" sz="2000" dirty="0" err="1"/>
              <a:t>principales</a:t>
            </a:r>
            <a:r>
              <a:rPr lang="en-US" sz="2000" dirty="0"/>
              <a:t> </a:t>
            </a:r>
            <a:r>
              <a:rPr lang="en-US" sz="2000" dirty="0" err="1"/>
              <a:t>funciones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Infla</a:t>
            </a:r>
            <a:r>
              <a:rPr lang="en-US" sz="2000" dirty="0"/>
              <a:t> los widgets y los </a:t>
            </a:r>
            <a:r>
              <a:rPr lang="en-US" sz="2000" dirty="0" err="1"/>
              <a:t>posiciona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pantalla</a:t>
            </a:r>
            <a:r>
              <a:rPr lang="en-US" sz="2000" dirty="0"/>
              <a:t>.</a:t>
            </a:r>
          </a:p>
          <a:p>
            <a:pPr lvl="1"/>
            <a:r>
              <a:rPr lang="en-US" sz="2000" dirty="0" err="1"/>
              <a:t>Obtiene</a:t>
            </a:r>
            <a:r>
              <a:rPr lang="en-US" sz="2000" dirty="0"/>
              <a:t> las </a:t>
            </a:r>
            <a:r>
              <a:rPr lang="en-US" sz="2000" dirty="0" err="1"/>
              <a:t>referencias</a:t>
            </a:r>
            <a:r>
              <a:rPr lang="en-US" sz="2000" dirty="0"/>
              <a:t> de </a:t>
            </a:r>
            <a:r>
              <a:rPr lang="en-US" sz="2000" dirty="0" err="1"/>
              <a:t>estos</a:t>
            </a:r>
            <a:r>
              <a:rPr lang="en-US" sz="2000" dirty="0"/>
              <a:t> widgets.</a:t>
            </a:r>
          </a:p>
          <a:p>
            <a:pPr lvl="1"/>
            <a:r>
              <a:rPr lang="en-US" sz="2000" dirty="0" err="1"/>
              <a:t>Asigna</a:t>
            </a:r>
            <a:r>
              <a:rPr lang="en-US" sz="2000" dirty="0"/>
              <a:t> listeners a los widgets para que 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pueda</a:t>
            </a:r>
            <a:r>
              <a:rPr lang="en-US" sz="2000" dirty="0"/>
              <a:t> </a:t>
            </a:r>
            <a:r>
              <a:rPr lang="en-US" sz="2000" dirty="0" err="1"/>
              <a:t>interactuar</a:t>
            </a:r>
            <a:r>
              <a:rPr lang="en-US" sz="2000" dirty="0"/>
              <a:t> con </a:t>
            </a:r>
            <a:r>
              <a:rPr lang="en-US" sz="2000" dirty="0" err="1"/>
              <a:t>ellas</a:t>
            </a:r>
            <a:r>
              <a:rPr lang="en-US" sz="2000" dirty="0"/>
              <a:t>.</a:t>
            </a:r>
          </a:p>
          <a:p>
            <a:r>
              <a:rPr lang="en-US" sz="2200" b="1" dirty="0" err="1"/>
              <a:t>onStart</a:t>
            </a:r>
            <a:r>
              <a:rPr lang="en-US" sz="2200" b="1" dirty="0"/>
              <a:t>()</a:t>
            </a:r>
          </a:p>
          <a:p>
            <a:pPr lvl="1"/>
            <a:r>
              <a:rPr lang="en-US" sz="1900" dirty="0"/>
              <a:t>El </a:t>
            </a:r>
            <a:r>
              <a:rPr lang="en-US" sz="1900" dirty="0" err="1"/>
              <a:t>método</a:t>
            </a:r>
            <a:r>
              <a:rPr lang="en-US" sz="1900" dirty="0"/>
              <a:t> </a:t>
            </a:r>
            <a:r>
              <a:rPr lang="en-US" sz="1900" dirty="0" err="1"/>
              <a:t>onStart</a:t>
            </a:r>
            <a:r>
              <a:rPr lang="en-US" sz="1900" dirty="0"/>
              <a:t>() es </a:t>
            </a:r>
            <a:r>
              <a:rPr lang="en-US" sz="1900" dirty="0" err="1"/>
              <a:t>llamado</a:t>
            </a:r>
            <a:r>
              <a:rPr lang="en-US" sz="1900" dirty="0"/>
              <a:t> </a:t>
            </a:r>
            <a:r>
              <a:rPr lang="en-US" sz="1900" dirty="0" err="1"/>
              <a:t>después</a:t>
            </a:r>
            <a:r>
              <a:rPr lang="en-US" sz="1900" dirty="0"/>
              <a:t> de </a:t>
            </a:r>
            <a:r>
              <a:rPr lang="en-US" sz="1900" dirty="0" err="1"/>
              <a:t>onCreate</a:t>
            </a:r>
            <a:r>
              <a:rPr lang="en-US" sz="1900" dirty="0"/>
              <a:t>() y es el </a:t>
            </a:r>
            <a:r>
              <a:rPr lang="en-US" sz="1900" dirty="0" err="1"/>
              <a:t>momento</a:t>
            </a:r>
            <a:r>
              <a:rPr lang="en-US" sz="1900" dirty="0"/>
              <a:t> </a:t>
            </a:r>
            <a:r>
              <a:rPr lang="en-US" sz="1900" dirty="0" err="1"/>
              <a:t>en</a:t>
            </a:r>
            <a:r>
              <a:rPr lang="en-US" sz="1900" dirty="0"/>
              <a:t> el que la </a:t>
            </a:r>
            <a:r>
              <a:rPr lang="en-US" sz="1900" dirty="0" err="1"/>
              <a:t>actividad</a:t>
            </a:r>
            <a:r>
              <a:rPr lang="en-US" sz="1900" dirty="0"/>
              <a:t> </a:t>
            </a:r>
            <a:r>
              <a:rPr lang="en-US" sz="1900" dirty="0" err="1"/>
              <a:t>está</a:t>
            </a:r>
            <a:r>
              <a:rPr lang="en-US" sz="1900" dirty="0"/>
              <a:t> a punto de </a:t>
            </a:r>
            <a:r>
              <a:rPr lang="en-US" sz="1900" dirty="0" err="1"/>
              <a:t>volverse</a:t>
            </a:r>
            <a:r>
              <a:rPr lang="en-US" sz="1900" dirty="0"/>
              <a:t> visible al </a:t>
            </a:r>
            <a:r>
              <a:rPr lang="en-US" sz="1900" dirty="0" err="1"/>
              <a:t>usuario</a:t>
            </a:r>
            <a:r>
              <a:rPr lang="en-US" sz="1900" dirty="0"/>
              <a:t>.</a:t>
            </a:r>
          </a:p>
          <a:p>
            <a:r>
              <a:rPr lang="en-US" sz="2200" b="1" dirty="0" err="1"/>
              <a:t>onResume</a:t>
            </a:r>
            <a:r>
              <a:rPr lang="en-US" sz="2200" b="1" dirty="0"/>
              <a:t>()</a:t>
            </a:r>
          </a:p>
          <a:p>
            <a:pPr lvl="1"/>
            <a:r>
              <a:rPr lang="en-US" sz="1800" dirty="0"/>
              <a:t>El </a:t>
            </a:r>
            <a:r>
              <a:rPr lang="en-US" sz="1800" dirty="0" err="1"/>
              <a:t>método</a:t>
            </a:r>
            <a:r>
              <a:rPr lang="en-US" sz="1800" dirty="0"/>
              <a:t> </a:t>
            </a:r>
            <a:r>
              <a:rPr lang="en-US" sz="1800" dirty="0" err="1"/>
              <a:t>onResume</a:t>
            </a:r>
            <a:r>
              <a:rPr lang="en-US" sz="1800" dirty="0"/>
              <a:t>() es </a:t>
            </a:r>
            <a:r>
              <a:rPr lang="en-US" sz="1800" dirty="0" err="1"/>
              <a:t>llamado</a:t>
            </a:r>
            <a:r>
              <a:rPr lang="en-US" sz="1800" dirty="0"/>
              <a:t> </a:t>
            </a:r>
            <a:r>
              <a:rPr lang="en-US" sz="1800" dirty="0" err="1"/>
              <a:t>después</a:t>
            </a:r>
            <a:r>
              <a:rPr lang="en-US" sz="1800" dirty="0"/>
              <a:t> de </a:t>
            </a:r>
            <a:r>
              <a:rPr lang="en-US" sz="1800" dirty="0" err="1"/>
              <a:t>onStart</a:t>
            </a:r>
            <a:r>
              <a:rPr lang="en-US" sz="1800" dirty="0"/>
              <a:t>().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punto la </a:t>
            </a:r>
            <a:r>
              <a:rPr lang="en-US" sz="1800" dirty="0" err="1"/>
              <a:t>actividad</a:t>
            </a:r>
            <a:r>
              <a:rPr lang="en-US" sz="1800" dirty="0"/>
              <a:t> por fin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primer </a:t>
            </a:r>
            <a:r>
              <a:rPr lang="en-US" sz="1800" dirty="0" err="1"/>
              <a:t>plano</a:t>
            </a:r>
            <a:r>
              <a:rPr lang="en-US" sz="1800" dirty="0"/>
              <a:t> y se </a:t>
            </a:r>
            <a:r>
              <a:rPr lang="en-US" sz="1800" dirty="0" err="1"/>
              <a:t>vuelve</a:t>
            </a:r>
            <a:r>
              <a:rPr lang="en-US" sz="1800" dirty="0"/>
              <a:t> visible al </a:t>
            </a:r>
            <a:r>
              <a:rPr lang="en-US" sz="1800" dirty="0" err="1"/>
              <a:t>usuario</a:t>
            </a:r>
            <a:r>
              <a:rPr lang="en-US" sz="1800" dirty="0"/>
              <a:t>, </a:t>
            </a:r>
            <a:r>
              <a:rPr lang="en-US" sz="1800" dirty="0" err="1"/>
              <a:t>éste</a:t>
            </a:r>
            <a:r>
              <a:rPr lang="en-US" sz="1800" dirty="0"/>
              <a:t> </a:t>
            </a:r>
            <a:r>
              <a:rPr lang="en-US" sz="1800" dirty="0" err="1"/>
              <a:t>puede</a:t>
            </a:r>
            <a:r>
              <a:rPr lang="en-US" sz="1800" dirty="0"/>
              <a:t> </a:t>
            </a:r>
            <a:r>
              <a:rPr lang="en-US" sz="1800" dirty="0" err="1"/>
              <a:t>interactuar</a:t>
            </a:r>
            <a:r>
              <a:rPr lang="en-US" sz="1800" dirty="0"/>
              <a:t> con los </a:t>
            </a:r>
            <a:r>
              <a:rPr lang="en-US" sz="1800" dirty="0" err="1"/>
              <a:t>elementos</a:t>
            </a:r>
            <a:r>
              <a:rPr lang="en-US" sz="1800" dirty="0"/>
              <a:t> o widgets que </a:t>
            </a:r>
            <a:r>
              <a:rPr lang="en-US" sz="1800" dirty="0" err="1"/>
              <a:t>existan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la </a:t>
            </a:r>
            <a:r>
              <a:rPr lang="en-US" sz="1800" dirty="0" err="1"/>
              <a:t>pantalla</a:t>
            </a:r>
            <a:r>
              <a:rPr lang="en-US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8BB886-A173-B44C-BD2D-DEC468BC3941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Métodos involucrados: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01264-C5CA-2241-AA41-8A4501C244BE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3E9A9C15-9EDF-B440-8294-375C35740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B4162C2-F297-7945-8244-B4C208415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5605" y="500062"/>
            <a:ext cx="980704" cy="98070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735DFA5-82E4-CA45-A6CC-A9CDC79AE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4019" y="500062"/>
            <a:ext cx="980704" cy="98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2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60EC44-40BE-CA4E-AA22-F3DB84805CE0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Métodos involucrados: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25DFAD-C769-9A48-AC55-29559DF73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onPause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onPause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pierde</a:t>
            </a:r>
            <a:r>
              <a:rPr lang="en-US" sz="2000" dirty="0"/>
              <a:t> el </a:t>
            </a:r>
            <a:r>
              <a:rPr lang="en-US" sz="2000" dirty="0" err="1"/>
              <a:t>foco</a:t>
            </a:r>
            <a:r>
              <a:rPr lang="en-US" sz="2000" dirty="0"/>
              <a:t> o </a:t>
            </a:r>
            <a:r>
              <a:rPr lang="en-US" sz="2000" dirty="0" err="1"/>
              <a:t>deja</a:t>
            </a:r>
            <a:r>
              <a:rPr lang="en-US" sz="2000" dirty="0"/>
              <a:t> de </a:t>
            </a:r>
            <a:r>
              <a:rPr lang="en-US" sz="2000" dirty="0" err="1"/>
              <a:t>estar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primer </a:t>
            </a:r>
            <a:r>
              <a:rPr lang="en-US" sz="2000" dirty="0" err="1"/>
              <a:t>plano</a:t>
            </a:r>
            <a:r>
              <a:rPr lang="en-US" sz="2000" dirty="0"/>
              <a:t>. </a:t>
            </a:r>
            <a:r>
              <a:rPr lang="en-US" sz="2000" dirty="0" err="1"/>
              <a:t>Esto</a:t>
            </a:r>
            <a:r>
              <a:rPr lang="en-US" sz="2000" dirty="0"/>
              <a:t> </a:t>
            </a:r>
            <a:r>
              <a:rPr lang="en-US" sz="2000" dirty="0" err="1"/>
              <a:t>puede</a:t>
            </a:r>
            <a:r>
              <a:rPr lang="en-US" sz="2000" dirty="0"/>
              <a:t> ser </a:t>
            </a:r>
            <a:r>
              <a:rPr lang="en-US" sz="2000" dirty="0" err="1"/>
              <a:t>causado</a:t>
            </a:r>
            <a:r>
              <a:rPr lang="en-US" sz="2000" dirty="0"/>
              <a:t> por dos </a:t>
            </a:r>
            <a:r>
              <a:rPr lang="en-US" sz="2000" dirty="0" err="1"/>
              <a:t>acciones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presiona</a:t>
            </a:r>
            <a:r>
              <a:rPr lang="en-US" sz="2000" dirty="0"/>
              <a:t> el </a:t>
            </a:r>
            <a:r>
              <a:rPr lang="en-US" sz="2000" dirty="0" err="1"/>
              <a:t>botón</a:t>
            </a:r>
            <a:r>
              <a:rPr lang="en-US" sz="2000" dirty="0"/>
              <a:t> Home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presiona</a:t>
            </a:r>
            <a:r>
              <a:rPr lang="en-US" sz="2000" dirty="0"/>
              <a:t> el </a:t>
            </a:r>
            <a:r>
              <a:rPr lang="en-US" sz="2000" dirty="0" err="1"/>
              <a:t>botón</a:t>
            </a:r>
            <a:r>
              <a:rPr lang="en-US" sz="2000" dirty="0"/>
              <a:t> de </a:t>
            </a:r>
            <a:r>
              <a:rPr lang="en-US" sz="2000" dirty="0" err="1"/>
              <a:t>aplicaciones</a:t>
            </a:r>
            <a:r>
              <a:rPr lang="en-US" sz="2000" dirty="0"/>
              <a:t> </a:t>
            </a:r>
            <a:r>
              <a:rPr lang="en-US" sz="2000" dirty="0" err="1"/>
              <a:t>recientes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La </a:t>
            </a:r>
            <a:r>
              <a:rPr lang="en-US" sz="2000" dirty="0" err="1"/>
              <a:t>actividad</a:t>
            </a:r>
            <a:r>
              <a:rPr lang="en-US" sz="2000" dirty="0"/>
              <a:t> se </a:t>
            </a:r>
            <a:r>
              <a:rPr lang="en-US" sz="2000" dirty="0" err="1"/>
              <a:t>vuelve</a:t>
            </a:r>
            <a:r>
              <a:rPr lang="en-US" sz="2000" dirty="0"/>
              <a:t> </a:t>
            </a:r>
            <a:r>
              <a:rPr lang="en-US" sz="2000" dirty="0" err="1"/>
              <a:t>parcialmente</a:t>
            </a:r>
            <a:r>
              <a:rPr lang="en-US" sz="2000" dirty="0"/>
              <a:t> visible.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punto el </a:t>
            </a:r>
            <a:r>
              <a:rPr lang="en-US" sz="2000" dirty="0" err="1"/>
              <a:t>rumbo</a:t>
            </a:r>
            <a:r>
              <a:rPr lang="en-US" sz="2000" dirty="0"/>
              <a:t> de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podría</a:t>
            </a:r>
            <a:r>
              <a:rPr lang="en-US" sz="2000" dirty="0"/>
              <a:t> </a:t>
            </a:r>
            <a:r>
              <a:rPr lang="en-US" sz="2000" dirty="0" err="1"/>
              <a:t>tomar</a:t>
            </a:r>
            <a:r>
              <a:rPr lang="en-US" sz="2000" dirty="0"/>
              <a:t> dos </a:t>
            </a:r>
            <a:r>
              <a:rPr lang="en-US" sz="2000" dirty="0" err="1"/>
              <a:t>caminos</a:t>
            </a:r>
            <a:r>
              <a:rPr lang="en-US" sz="2000" dirty="0"/>
              <a:t>:</a:t>
            </a:r>
          </a:p>
          <a:p>
            <a:pPr lvl="2"/>
            <a:r>
              <a:rPr lang="en-US" sz="1800" dirty="0" err="1"/>
              <a:t>onResume</a:t>
            </a:r>
            <a:r>
              <a:rPr lang="en-US" sz="1800" dirty="0"/>
              <a:t>() </a:t>
            </a:r>
            <a:r>
              <a:rPr lang="en-US" sz="1800" dirty="0" err="1"/>
              <a:t>cuando</a:t>
            </a:r>
            <a:r>
              <a:rPr lang="en-US" sz="1800" dirty="0"/>
              <a:t> la </a:t>
            </a:r>
            <a:r>
              <a:rPr lang="en-US" sz="1800" dirty="0" err="1"/>
              <a:t>actividad</a:t>
            </a:r>
            <a:r>
              <a:rPr lang="en-US" sz="1800" dirty="0"/>
              <a:t> </a:t>
            </a:r>
            <a:r>
              <a:rPr lang="en-US" sz="1800" dirty="0" err="1"/>
              <a:t>vuelve</a:t>
            </a:r>
            <a:r>
              <a:rPr lang="en-US" sz="1800" dirty="0"/>
              <a:t> a </a:t>
            </a:r>
            <a:r>
              <a:rPr lang="en-US" sz="1800" dirty="0" err="1"/>
              <a:t>estar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primer </a:t>
            </a:r>
            <a:r>
              <a:rPr lang="en-US" sz="1800" dirty="0" err="1"/>
              <a:t>plano</a:t>
            </a:r>
            <a:r>
              <a:rPr lang="en-US" sz="1800" dirty="0"/>
              <a:t>.</a:t>
            </a:r>
          </a:p>
          <a:p>
            <a:pPr lvl="2"/>
            <a:r>
              <a:rPr lang="en-US" sz="1800" dirty="0" err="1"/>
              <a:t>onStop</a:t>
            </a:r>
            <a:r>
              <a:rPr lang="en-US" sz="1800" dirty="0"/>
              <a:t>() </a:t>
            </a:r>
            <a:r>
              <a:rPr lang="en-US" sz="1800" dirty="0" err="1"/>
              <a:t>cuando</a:t>
            </a:r>
            <a:r>
              <a:rPr lang="en-US" sz="1800" dirty="0"/>
              <a:t> la </a:t>
            </a:r>
            <a:r>
              <a:rPr lang="en-US" sz="1800" dirty="0" err="1"/>
              <a:t>actividad</a:t>
            </a:r>
            <a:r>
              <a:rPr lang="en-US" sz="1800" dirty="0"/>
              <a:t> </a:t>
            </a:r>
            <a:r>
              <a:rPr lang="en-US" sz="1800" dirty="0" err="1"/>
              <a:t>deja</a:t>
            </a:r>
            <a:r>
              <a:rPr lang="en-US" sz="1800" dirty="0"/>
              <a:t> de ser visible al </a:t>
            </a:r>
            <a:r>
              <a:rPr lang="en-US" sz="1800" dirty="0" err="1"/>
              <a:t>usuario</a:t>
            </a:r>
            <a:r>
              <a:rPr lang="en-US" sz="1800" dirty="0"/>
              <a:t>.</a:t>
            </a:r>
          </a:p>
          <a:p>
            <a:r>
              <a:rPr lang="en-US" sz="2400" b="1" dirty="0" err="1"/>
              <a:t>onRestart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onRestart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después</a:t>
            </a:r>
            <a:r>
              <a:rPr lang="en-US" sz="2000" dirty="0"/>
              <a:t> de </a:t>
            </a:r>
            <a:r>
              <a:rPr lang="en-US" sz="2000" dirty="0" err="1"/>
              <a:t>onStop</a:t>
            </a:r>
            <a:r>
              <a:rPr lang="en-US" sz="2000" dirty="0"/>
              <a:t>() </a:t>
            </a:r>
            <a:r>
              <a:rPr lang="en-US" sz="2000" dirty="0" err="1"/>
              <a:t>si</a:t>
            </a:r>
            <a:r>
              <a:rPr lang="en-US" sz="2000" dirty="0"/>
              <a:t> es que 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eligió</a:t>
            </a:r>
            <a:r>
              <a:rPr lang="en-US" sz="2000" dirty="0"/>
              <a:t> </a:t>
            </a:r>
            <a:r>
              <a:rPr lang="en-US" sz="2000" dirty="0" err="1"/>
              <a:t>poner</a:t>
            </a:r>
            <a:r>
              <a:rPr lang="en-US" sz="2000" dirty="0"/>
              <a:t> </a:t>
            </a:r>
            <a:r>
              <a:rPr lang="en-US" sz="2000" dirty="0" err="1"/>
              <a:t>nuevamente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primer </a:t>
            </a:r>
            <a:r>
              <a:rPr lang="en-US" sz="2000" dirty="0" err="1"/>
              <a:t>plano</a:t>
            </a:r>
            <a:r>
              <a:rPr lang="en-US" sz="2000" dirty="0"/>
              <a:t>.</a:t>
            </a: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D3F252E0-2478-7A4A-AD10-D896D2AB3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7F49CE-2934-A643-B7E8-5164A49764D6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3470E52-3D2A-FB4F-9293-4522BACCE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6688" y="718644"/>
            <a:ext cx="1037112" cy="10371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7635D0B-EA84-5F4F-B86F-E14109174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9396" y="714501"/>
            <a:ext cx="1041255" cy="10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EAC5F3-5A45-2246-A942-64AC38862E2E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Métodos involucrados: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5F1D16-E2AA-2848-A7DB-0AEB68060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onStop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onStop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deja</a:t>
            </a:r>
            <a:r>
              <a:rPr lang="en-US" sz="2000" dirty="0"/>
              <a:t> de ser visible, </a:t>
            </a:r>
            <a:r>
              <a:rPr lang="en-US" sz="2000" dirty="0" err="1"/>
              <a:t>puede</a:t>
            </a:r>
            <a:r>
              <a:rPr lang="en-US" sz="2000" dirty="0"/>
              <a:t> ser </a:t>
            </a:r>
            <a:r>
              <a:rPr lang="en-US" sz="2000" dirty="0" err="1"/>
              <a:t>causado</a:t>
            </a:r>
            <a:r>
              <a:rPr lang="en-US" sz="2000" dirty="0"/>
              <a:t> </a:t>
            </a:r>
            <a:r>
              <a:rPr lang="en-US" sz="2000" dirty="0" err="1"/>
              <a:t>porque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ha </a:t>
            </a:r>
            <a:r>
              <a:rPr lang="en-US" sz="2000" dirty="0" err="1"/>
              <a:t>sido</a:t>
            </a:r>
            <a:r>
              <a:rPr lang="en-US" sz="2000" dirty="0"/>
              <a:t> </a:t>
            </a:r>
            <a:r>
              <a:rPr lang="en-US" sz="2000" dirty="0" err="1"/>
              <a:t>destruida</a:t>
            </a:r>
            <a:r>
              <a:rPr lang="en-US" sz="2000" dirty="0"/>
              <a:t>, una </a:t>
            </a:r>
            <a:r>
              <a:rPr lang="en-US" sz="2000" dirty="0" err="1"/>
              <a:t>nueva</a:t>
            </a:r>
            <a:r>
              <a:rPr lang="en-US" sz="2000" dirty="0"/>
              <a:t>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está</a:t>
            </a:r>
            <a:r>
              <a:rPr lang="en-US" sz="2000" dirty="0"/>
              <a:t> </a:t>
            </a:r>
            <a:r>
              <a:rPr lang="en-US" sz="2000" dirty="0" err="1"/>
              <a:t>siendo</a:t>
            </a:r>
            <a:r>
              <a:rPr lang="en-US" sz="2000" dirty="0"/>
              <a:t> </a:t>
            </a:r>
            <a:r>
              <a:rPr lang="en-US" sz="2000" dirty="0" err="1"/>
              <a:t>lanzada</a:t>
            </a:r>
            <a:r>
              <a:rPr lang="en-US" sz="2000" dirty="0"/>
              <a:t> o una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existente</a:t>
            </a:r>
            <a:r>
              <a:rPr lang="en-US" sz="2000" dirty="0"/>
              <a:t> </a:t>
            </a:r>
            <a:r>
              <a:rPr lang="en-US" sz="2000" dirty="0" err="1"/>
              <a:t>vuelve</a:t>
            </a:r>
            <a:r>
              <a:rPr lang="en-US" sz="2000" dirty="0"/>
              <a:t> a </a:t>
            </a:r>
            <a:r>
              <a:rPr lang="en-US" sz="2000" dirty="0" err="1"/>
              <a:t>estar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primer </a:t>
            </a:r>
            <a:r>
              <a:rPr lang="en-US" sz="2000" dirty="0" err="1"/>
              <a:t>plano</a:t>
            </a:r>
            <a:r>
              <a:rPr lang="en-US" sz="2000" dirty="0"/>
              <a:t>. </a:t>
            </a:r>
            <a:r>
              <a:rPr lang="en-US" sz="2000" dirty="0" err="1"/>
              <a:t>Éste</a:t>
            </a:r>
            <a:r>
              <a:rPr lang="en-US" sz="2000" dirty="0"/>
              <a:t>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tomar</a:t>
            </a:r>
            <a:r>
              <a:rPr lang="en-US" sz="2000" dirty="0"/>
              <a:t> dos </a:t>
            </a:r>
            <a:r>
              <a:rPr lang="en-US" sz="2000" dirty="0" err="1"/>
              <a:t>caminos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onRestart</a:t>
            </a:r>
            <a:r>
              <a:rPr lang="en-US" sz="2000" dirty="0"/>
              <a:t>() </a:t>
            </a:r>
            <a:r>
              <a:rPr lang="en-US" sz="2000" dirty="0" err="1"/>
              <a:t>si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</a:t>
            </a:r>
            <a:r>
              <a:rPr lang="en-US" sz="2000" dirty="0" err="1"/>
              <a:t>vuelve</a:t>
            </a:r>
            <a:r>
              <a:rPr lang="en-US" sz="2000" dirty="0"/>
              <a:t> a ser visible para el </a:t>
            </a:r>
            <a:r>
              <a:rPr lang="en-US" sz="2000" dirty="0" err="1"/>
              <a:t>usuario</a:t>
            </a:r>
            <a:r>
              <a:rPr lang="en-US" sz="2000" dirty="0"/>
              <a:t>.</a:t>
            </a:r>
          </a:p>
          <a:p>
            <a:pPr lvl="1"/>
            <a:r>
              <a:rPr lang="en-US" sz="2000" dirty="0" err="1"/>
              <a:t>onDestroy</a:t>
            </a:r>
            <a:r>
              <a:rPr lang="en-US" sz="2000" dirty="0"/>
              <a:t>() </a:t>
            </a:r>
            <a:r>
              <a:rPr lang="en-US" sz="2000" dirty="0" err="1"/>
              <a:t>si</a:t>
            </a:r>
            <a:r>
              <a:rPr lang="en-US" sz="2000" dirty="0"/>
              <a:t> la </a:t>
            </a:r>
            <a:r>
              <a:rPr lang="en-US" sz="2000" dirty="0" err="1"/>
              <a:t>actividad</a:t>
            </a:r>
            <a:r>
              <a:rPr lang="en-US" sz="2000" dirty="0"/>
              <a:t> es </a:t>
            </a:r>
            <a:r>
              <a:rPr lang="en-US" sz="2000" dirty="0" err="1"/>
              <a:t>destruida</a:t>
            </a:r>
            <a:r>
              <a:rPr lang="en-US" sz="2000" dirty="0"/>
              <a:t>.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b="1" dirty="0" err="1"/>
              <a:t>onDestroy</a:t>
            </a:r>
            <a:r>
              <a:rPr lang="en-US" sz="2400" b="1" dirty="0"/>
              <a:t>()</a:t>
            </a:r>
          </a:p>
          <a:p>
            <a:pPr lvl="1"/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onDestroy</a:t>
            </a:r>
            <a:r>
              <a:rPr lang="en-US" sz="2000" dirty="0"/>
              <a:t>() es </a:t>
            </a:r>
            <a:r>
              <a:rPr lang="en-US" sz="2000" dirty="0" err="1"/>
              <a:t>llamado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elige</a:t>
            </a:r>
            <a:r>
              <a:rPr lang="en-US" sz="2000" dirty="0"/>
              <a:t> </a:t>
            </a:r>
            <a:r>
              <a:rPr lang="en-US" sz="2000" dirty="0" err="1"/>
              <a:t>dar</a:t>
            </a:r>
            <a:r>
              <a:rPr lang="en-US" sz="2000" dirty="0"/>
              <a:t> por </a:t>
            </a:r>
            <a:r>
              <a:rPr lang="en-US" sz="2000" dirty="0" err="1"/>
              <a:t>finalizada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interacción</a:t>
            </a:r>
            <a:r>
              <a:rPr lang="en-US" sz="2000" dirty="0"/>
              <a:t> con la </a:t>
            </a:r>
            <a:r>
              <a:rPr lang="en-US" sz="2000" dirty="0" err="1"/>
              <a:t>actividad</a:t>
            </a:r>
            <a:r>
              <a:rPr lang="en-US" sz="2000" dirty="0"/>
              <a:t>. Este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liberar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que se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estado</a:t>
            </a:r>
            <a:r>
              <a:rPr lang="en-US" sz="2000" dirty="0"/>
              <a:t> </a:t>
            </a:r>
            <a:r>
              <a:rPr lang="en-US" sz="2000" dirty="0" err="1"/>
              <a:t>utilizando</a:t>
            </a:r>
            <a:r>
              <a:rPr lang="en-US" sz="2000" dirty="0"/>
              <a:t> por la </a:t>
            </a:r>
            <a:r>
              <a:rPr lang="en-US" sz="2000" dirty="0" err="1"/>
              <a:t>actividad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85473-E4D4-D048-9C48-26BE3F67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5" y="5309568"/>
            <a:ext cx="5815908" cy="1325563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84582855-FC30-B64F-ACE3-D305CC8A5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D91520-1EA8-AC43-871A-5F578CB7E443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CBEFE6D-D663-E148-BB04-4829A8AB4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5292" y="607517"/>
            <a:ext cx="1110651" cy="11106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4BE4929-14FA-6B48-AAFC-1AAA5A2D2C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2946" y="607297"/>
            <a:ext cx="1110651" cy="11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F4F62D-3458-E34B-80DE-313EF50E224F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F46D8A-39AA-2E4C-8365-AF6A3C6A7D3D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Widgets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07552-E918-C540-AB52-0D4C13BA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Los </a:t>
            </a:r>
            <a:r>
              <a:rPr lang="en-US" sz="2400" b="1" dirty="0" err="1"/>
              <a:t>elementos</a:t>
            </a:r>
            <a:r>
              <a:rPr lang="en-US" sz="2400" b="1" dirty="0"/>
              <a:t> que </a:t>
            </a:r>
            <a:r>
              <a:rPr lang="en-US" sz="2400" b="1" dirty="0" err="1"/>
              <a:t>podemos</a:t>
            </a:r>
            <a:r>
              <a:rPr lang="en-US" sz="2400" b="1" dirty="0"/>
              <a:t> </a:t>
            </a:r>
            <a:r>
              <a:rPr lang="en-US" sz="2400" b="1" dirty="0" err="1"/>
              <a:t>ingresar</a:t>
            </a:r>
            <a:r>
              <a:rPr lang="en-US" sz="2400" b="1" dirty="0"/>
              <a:t> a una </a:t>
            </a:r>
            <a:r>
              <a:rPr lang="en-US" sz="2400" b="1" dirty="0" err="1"/>
              <a:t>pantalla</a:t>
            </a:r>
            <a:r>
              <a:rPr lang="en-US" sz="2400" b="1" dirty="0"/>
              <a:t> se </a:t>
            </a:r>
            <a:r>
              <a:rPr lang="en-US" sz="2400" b="1" dirty="0" err="1"/>
              <a:t>llaman</a:t>
            </a:r>
            <a:r>
              <a:rPr lang="en-US" sz="2400" b="1" dirty="0"/>
              <a:t> widgets y </a:t>
            </a:r>
            <a:r>
              <a:rPr lang="en-US" sz="2400" b="1" dirty="0" err="1"/>
              <a:t>estos</a:t>
            </a:r>
            <a:r>
              <a:rPr lang="en-US" sz="2400" b="1" dirty="0"/>
              <a:t> </a:t>
            </a:r>
            <a:r>
              <a:rPr lang="en-US" sz="2400" b="1" dirty="0" err="1"/>
              <a:t>pueden</a:t>
            </a:r>
            <a:r>
              <a:rPr lang="en-US" sz="2400" b="1" dirty="0"/>
              <a:t> </a:t>
            </a:r>
            <a:r>
              <a:rPr lang="en-US" sz="2400" b="1" dirty="0" err="1"/>
              <a:t>tener</a:t>
            </a:r>
            <a:r>
              <a:rPr lang="en-US" sz="2400" b="1" dirty="0"/>
              <a:t> </a:t>
            </a:r>
            <a:r>
              <a:rPr lang="en-US" sz="2400" b="1" dirty="0" err="1"/>
              <a:t>interacción</a:t>
            </a:r>
            <a:r>
              <a:rPr lang="en-US" sz="2400" b="1" dirty="0"/>
              <a:t> con el </a:t>
            </a:r>
            <a:r>
              <a:rPr lang="en-US" sz="2400" b="1" dirty="0" err="1"/>
              <a:t>código</a:t>
            </a:r>
            <a:r>
              <a:rPr lang="en-US" sz="2400" b="1" dirty="0"/>
              <a:t> que </a:t>
            </a:r>
            <a:r>
              <a:rPr lang="en-US" sz="2400" b="1" dirty="0" err="1"/>
              <a:t>ejecutamos</a:t>
            </a:r>
            <a:r>
              <a:rPr lang="en-US" sz="2400" b="1" dirty="0"/>
              <a:t>.</a:t>
            </a:r>
          </a:p>
          <a:p>
            <a:endParaRPr lang="en-US" sz="3600" b="1" dirty="0"/>
          </a:p>
          <a:p>
            <a:pPr lvl="1"/>
            <a:r>
              <a:rPr lang="en-US" dirty="0" err="1"/>
              <a:t>Algunos</a:t>
            </a:r>
            <a:r>
              <a:rPr lang="en-US" dirty="0"/>
              <a:t> Widgets </a:t>
            </a:r>
            <a:r>
              <a:rPr lang="en-US" dirty="0" err="1"/>
              <a:t>conocidos</a:t>
            </a:r>
            <a:r>
              <a:rPr lang="en-US" dirty="0"/>
              <a:t> son:</a:t>
            </a:r>
          </a:p>
          <a:p>
            <a:pPr lvl="2"/>
            <a:r>
              <a:rPr lang="en-US" sz="1800" dirty="0" err="1"/>
              <a:t>Botón</a:t>
            </a:r>
            <a:endParaRPr lang="en-US" sz="1800" dirty="0"/>
          </a:p>
          <a:p>
            <a:pPr lvl="2"/>
            <a:r>
              <a:rPr lang="en-US" sz="1800" dirty="0" err="1"/>
              <a:t>TextView</a:t>
            </a:r>
            <a:endParaRPr lang="en-US" sz="1800" dirty="0"/>
          </a:p>
          <a:p>
            <a:pPr lvl="2"/>
            <a:r>
              <a:rPr lang="en-US" sz="1800" dirty="0" err="1"/>
              <a:t>EditText</a:t>
            </a:r>
            <a:endParaRPr lang="en-US" sz="1800" dirty="0"/>
          </a:p>
          <a:p>
            <a:pPr lvl="2"/>
            <a:r>
              <a:rPr lang="en-US" sz="1800" dirty="0" err="1"/>
              <a:t>ImageView</a:t>
            </a:r>
            <a:endParaRPr lang="en-US" sz="1800" dirty="0"/>
          </a:p>
          <a:p>
            <a:pPr lvl="2"/>
            <a:r>
              <a:rPr lang="en-US" sz="1800" dirty="0" err="1"/>
              <a:t>ScrollView</a:t>
            </a:r>
            <a:endParaRPr lang="en-US" sz="1800" dirty="0"/>
          </a:p>
          <a:p>
            <a:pPr lvl="2"/>
            <a:r>
              <a:rPr lang="en-US" sz="1800" dirty="0"/>
              <a:t>Calendar View</a:t>
            </a:r>
          </a:p>
          <a:p>
            <a:pPr lvl="2"/>
            <a:r>
              <a:rPr lang="en-US" sz="1800" dirty="0"/>
              <a:t>Video View</a:t>
            </a:r>
          </a:p>
          <a:p>
            <a:pPr lvl="2"/>
            <a:r>
              <a:rPr lang="en-US" sz="1800" dirty="0"/>
              <a:t>Search View</a:t>
            </a:r>
          </a:p>
          <a:p>
            <a:pPr lvl="2"/>
            <a:r>
              <a:rPr lang="en-US" sz="1800" dirty="0"/>
              <a:t>Progress bar (</a:t>
            </a:r>
            <a:r>
              <a:rPr lang="en-US" sz="1800" dirty="0" err="1"/>
              <a:t>círculo</a:t>
            </a:r>
            <a:r>
              <a:rPr lang="en-US" sz="1800" dirty="0"/>
              <a:t> y </a:t>
            </a:r>
            <a:r>
              <a:rPr lang="en-US" sz="1800" dirty="0" err="1"/>
              <a:t>barra</a:t>
            </a:r>
            <a:r>
              <a:rPr lang="en-US" sz="1800" dirty="0"/>
              <a:t>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2A543-2745-804E-9869-189F2985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174" y="2862263"/>
            <a:ext cx="1676400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DDDB0-2AD1-EF41-A965-7309F960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520" y="3429000"/>
            <a:ext cx="1689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81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F4F62D-3458-E34B-80DE-313EF50E224F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F46D8A-39AA-2E4C-8365-AF6A3C6A7D3D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Ejemplo: Botones y textos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07552-E918-C540-AB52-0D4C13BA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Para los </a:t>
            </a:r>
            <a:r>
              <a:rPr lang="en-US" sz="2000" b="1" dirty="0" err="1"/>
              <a:t>botones</a:t>
            </a:r>
            <a:r>
              <a:rPr lang="en-US" sz="2000" b="1" dirty="0"/>
              <a:t> </a:t>
            </a:r>
          </a:p>
          <a:p>
            <a:pPr lvl="1"/>
            <a:r>
              <a:rPr lang="en-US" dirty="0" err="1"/>
              <a:t>Algunos</a:t>
            </a:r>
            <a:r>
              <a:rPr lang="en-US" dirty="0"/>
              <a:t> Widgets </a:t>
            </a:r>
            <a:r>
              <a:rPr lang="en-US" dirty="0" err="1"/>
              <a:t>conocidos</a:t>
            </a:r>
            <a:r>
              <a:rPr lang="en-US" dirty="0"/>
              <a:t> son:</a:t>
            </a:r>
          </a:p>
          <a:p>
            <a:pPr lvl="2"/>
            <a:r>
              <a:rPr lang="en-US" sz="1800" dirty="0" err="1"/>
              <a:t>Botón</a:t>
            </a:r>
            <a:endParaRPr lang="en-US" sz="1800" dirty="0"/>
          </a:p>
          <a:p>
            <a:pPr lvl="2"/>
            <a:r>
              <a:rPr lang="en-US" sz="1800" dirty="0" err="1"/>
              <a:t>TextView</a:t>
            </a:r>
            <a:endParaRPr lang="en-US" sz="1800" dirty="0"/>
          </a:p>
          <a:p>
            <a:pPr lvl="2"/>
            <a:r>
              <a:rPr lang="en-US" sz="1800" dirty="0" err="1"/>
              <a:t>EditText</a:t>
            </a:r>
            <a:endParaRPr lang="en-US" sz="1800" dirty="0"/>
          </a:p>
          <a:p>
            <a:pPr lvl="2"/>
            <a:r>
              <a:rPr lang="en-US" sz="1800" dirty="0" err="1"/>
              <a:t>ImageView</a:t>
            </a:r>
            <a:endParaRPr lang="en-US" sz="1800" dirty="0"/>
          </a:p>
          <a:p>
            <a:pPr lvl="2"/>
            <a:r>
              <a:rPr lang="en-US" sz="1800" dirty="0" err="1"/>
              <a:t>ScrollView</a:t>
            </a:r>
            <a:endParaRPr lang="en-US" sz="1800" dirty="0"/>
          </a:p>
          <a:p>
            <a:pPr lvl="2"/>
            <a:r>
              <a:rPr lang="en-US" sz="1800" dirty="0"/>
              <a:t>Calendar View</a:t>
            </a:r>
          </a:p>
          <a:p>
            <a:pPr lvl="2"/>
            <a:r>
              <a:rPr lang="en-US" sz="1800" dirty="0"/>
              <a:t>Video View</a:t>
            </a:r>
          </a:p>
          <a:p>
            <a:pPr lvl="2"/>
            <a:r>
              <a:rPr lang="en-US" sz="1800" dirty="0"/>
              <a:t>Search View</a:t>
            </a:r>
          </a:p>
          <a:p>
            <a:pPr lvl="2"/>
            <a:r>
              <a:rPr lang="en-US" sz="1800" dirty="0"/>
              <a:t>Progress bar (</a:t>
            </a:r>
            <a:r>
              <a:rPr lang="en-US" sz="1800" dirty="0" err="1"/>
              <a:t>círculo</a:t>
            </a:r>
            <a:r>
              <a:rPr lang="en-US" sz="1800" dirty="0"/>
              <a:t> y </a:t>
            </a:r>
            <a:r>
              <a:rPr lang="en-US" sz="1800" dirty="0" err="1"/>
              <a:t>barra</a:t>
            </a:r>
            <a:r>
              <a:rPr lang="en-US" sz="1800" dirty="0"/>
              <a:t>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C2A543-2745-804E-9869-189F2985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174" y="2862263"/>
            <a:ext cx="1676400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DDDB0-2AD1-EF41-A965-7309F960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520" y="3429000"/>
            <a:ext cx="1689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463-D5D2-1F43-8E78-4A89172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0492-3B7B-AF43-96E1-E50D8A67E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820891" cy="4667250"/>
          </a:xfrm>
        </p:spPr>
        <p:txBody>
          <a:bodyPr>
            <a:normAutofit fontScale="85000" lnSpcReduction="20000"/>
          </a:bodyPr>
          <a:lstStyle/>
          <a:p>
            <a:r>
              <a:rPr lang="es-ES_tradnl" sz="2400" dirty="0"/>
              <a:t>La distribución de elementos en pantalla puede darse siguiendo estos patrones: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r>
              <a:rPr lang="en-US" sz="2400" b="1" i="1" dirty="0" err="1"/>
              <a:t>LinearLayout</a:t>
            </a:r>
            <a:r>
              <a:rPr lang="en-US" sz="2400" dirty="0"/>
              <a:t>: Dispone los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una fila o </a:t>
            </a:r>
            <a:r>
              <a:rPr lang="en-US" sz="2400" dirty="0" err="1"/>
              <a:t>en</a:t>
            </a:r>
            <a:r>
              <a:rPr lang="en-US" sz="2400" dirty="0"/>
              <a:t> una </a:t>
            </a:r>
            <a:r>
              <a:rPr lang="en-US" sz="2400" dirty="0" err="1"/>
              <a:t>columna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TableLayout</a:t>
            </a:r>
            <a:r>
              <a:rPr lang="en-US" sz="2400" dirty="0"/>
              <a:t>: </a:t>
            </a:r>
            <a:r>
              <a:rPr lang="en-US" sz="2400" dirty="0" err="1"/>
              <a:t>Distribuye</a:t>
            </a:r>
            <a:r>
              <a:rPr lang="en-US" sz="2400" dirty="0"/>
              <a:t> los </a:t>
            </a:r>
            <a:r>
              <a:rPr lang="en-US" sz="2400" dirty="0" err="1"/>
              <a:t>elementos</a:t>
            </a:r>
            <a:r>
              <a:rPr lang="en-US" sz="2400" dirty="0"/>
              <a:t> de forma tabular.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RelativeLayout</a:t>
            </a:r>
            <a:r>
              <a:rPr lang="en-US" sz="2400" dirty="0"/>
              <a:t>: Dispone los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relación</a:t>
            </a:r>
            <a:r>
              <a:rPr lang="en-US" sz="2400" dirty="0"/>
              <a:t> a </a:t>
            </a:r>
            <a:r>
              <a:rPr lang="en-US" sz="2400" dirty="0" err="1"/>
              <a:t>otro</a:t>
            </a:r>
            <a:r>
              <a:rPr lang="en-US" sz="2400" dirty="0"/>
              <a:t> o al padre.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ConstraintLayout</a:t>
            </a:r>
            <a:r>
              <a:rPr lang="en-US" sz="2400" b="1" i="1" dirty="0"/>
              <a:t>:</a:t>
            </a:r>
            <a:r>
              <a:rPr lang="en-US" sz="2400" dirty="0"/>
              <a:t> </a:t>
            </a:r>
            <a:r>
              <a:rPr lang="en-US" sz="2400" dirty="0" err="1"/>
              <a:t>Versión</a:t>
            </a:r>
            <a:r>
              <a:rPr lang="en-US" sz="2400" dirty="0"/>
              <a:t> </a:t>
            </a:r>
            <a:r>
              <a:rPr lang="en-US" sz="2400" dirty="0" err="1"/>
              <a:t>mejorada</a:t>
            </a:r>
            <a:r>
              <a:rPr lang="en-US" sz="2400" dirty="0"/>
              <a:t> de </a:t>
            </a:r>
            <a:r>
              <a:rPr lang="en-US" sz="2400" dirty="0" err="1"/>
              <a:t>RelativeLayout</a:t>
            </a:r>
            <a:r>
              <a:rPr lang="en-US" sz="2400" dirty="0"/>
              <a:t>, que </a:t>
            </a:r>
            <a:r>
              <a:rPr lang="en-US" sz="2400" dirty="0" err="1"/>
              <a:t>permite</a:t>
            </a:r>
            <a:r>
              <a:rPr lang="en-US" sz="2400" dirty="0"/>
              <a:t> una </a:t>
            </a:r>
            <a:r>
              <a:rPr lang="en-US" sz="2400" dirty="0" err="1"/>
              <a:t>edición</a:t>
            </a:r>
            <a:r>
              <a:rPr lang="en-US" sz="2400" dirty="0"/>
              <a:t> visual </a:t>
            </a:r>
            <a:r>
              <a:rPr lang="en-US" sz="2400" dirty="0" err="1"/>
              <a:t>desde</a:t>
            </a:r>
            <a:r>
              <a:rPr lang="en-US" sz="2400" dirty="0"/>
              <a:t> el editor.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FrameLayout</a:t>
            </a:r>
            <a:r>
              <a:rPr lang="en-US" sz="2400" dirty="0"/>
              <a:t>: </a:t>
            </a:r>
            <a:r>
              <a:rPr lang="en-US" sz="2400" dirty="0" err="1"/>
              <a:t>Permite</a:t>
            </a:r>
            <a:r>
              <a:rPr lang="en-US" sz="2400" dirty="0"/>
              <a:t> el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dinámico</a:t>
            </a:r>
            <a:r>
              <a:rPr lang="en-US" sz="2400" dirty="0"/>
              <a:t> de los </a:t>
            </a:r>
            <a:r>
              <a:rPr lang="en-US" sz="2400" dirty="0" err="1"/>
              <a:t>elementos</a:t>
            </a:r>
            <a:r>
              <a:rPr lang="en-US" sz="2400" dirty="0"/>
              <a:t> que </a:t>
            </a:r>
            <a:r>
              <a:rPr lang="en-US" sz="2400" dirty="0" err="1"/>
              <a:t>contiene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b="1" i="1" dirty="0" err="1"/>
              <a:t>AbsoluteLayout</a:t>
            </a:r>
            <a:r>
              <a:rPr lang="en-US" sz="2400" b="1" i="1" dirty="0"/>
              <a:t>:</a:t>
            </a:r>
            <a:r>
              <a:rPr lang="en-US" sz="2400" dirty="0"/>
              <a:t> </a:t>
            </a:r>
            <a:r>
              <a:rPr lang="en-US" sz="2400" dirty="0" err="1"/>
              <a:t>Posiciona</a:t>
            </a:r>
            <a:r>
              <a:rPr lang="en-US" sz="2400" dirty="0"/>
              <a:t> los </a:t>
            </a:r>
            <a:r>
              <a:rPr lang="en-US" sz="2400" dirty="0" err="1"/>
              <a:t>elementos</a:t>
            </a:r>
            <a:r>
              <a:rPr lang="en-US" sz="2400" dirty="0"/>
              <a:t> de forma </a:t>
            </a:r>
            <a:r>
              <a:rPr lang="en-US" sz="2400" dirty="0" err="1"/>
              <a:t>absoluta</a:t>
            </a:r>
            <a:r>
              <a:rPr lang="en-US" sz="2400" dirty="0"/>
              <a:t>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BC29C-822E-E445-A24D-0E5BE2B074ED}"/>
              </a:ext>
            </a:extLst>
          </p:cNvPr>
          <p:cNvSpPr/>
          <p:nvPr/>
        </p:nvSpPr>
        <p:spPr>
          <a:xfrm>
            <a:off x="3204117" y="211625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3AF-363A-C54A-88FC-0222BB3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DD707-97A4-ED4D-BB7F-03E9161F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309" y="805560"/>
            <a:ext cx="1708728" cy="17087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4FB9AD9-146F-9F4A-B536-A905A46BF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7864" y="3311237"/>
            <a:ext cx="1655618" cy="16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6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165759F2-E50C-D940-A037-1E447C875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5850F4-7188-D144-9C9E-B4B1D748CBB9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F9775-96CB-AE4F-ACC8-EE6B7F92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Creación de nuestras primeras ventanas o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Activities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en Android Studio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6BA265-01C1-4B4F-9B57-8CFA0F6DF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6672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2400" dirty="0"/>
              <a:t>Como se había mencionado anteriormente, un </a:t>
            </a:r>
            <a:r>
              <a:rPr lang="es-ES" sz="2400" dirty="0" err="1"/>
              <a:t>activity</a:t>
            </a:r>
            <a:r>
              <a:rPr lang="es-ES" sz="2400" dirty="0"/>
              <a:t> es un elemento clase que en pocas palabras es una pantalla.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Dentro de un activity </a:t>
            </a:r>
            <a:r>
              <a:rPr lang="en-US" sz="2400" dirty="0" err="1"/>
              <a:t>podremos</a:t>
            </a:r>
            <a:r>
              <a:rPr lang="en-US" sz="2400" dirty="0"/>
              <a:t> </a:t>
            </a:r>
            <a:r>
              <a:rPr lang="en-US" sz="2400" dirty="0" err="1"/>
              <a:t>colocar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gráficos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botones</a:t>
            </a:r>
            <a:r>
              <a:rPr lang="en-US" sz="2400" dirty="0"/>
              <a:t>, vistas, switches, etc.</a:t>
            </a:r>
          </a:p>
          <a:p>
            <a:r>
              <a:rPr lang="es-ES_tradnl" sz="2400" dirty="0"/>
              <a:t>Para crear </a:t>
            </a:r>
            <a:r>
              <a:rPr lang="es-ES_tradnl" sz="2400" dirty="0" err="1"/>
              <a:t>activities</a:t>
            </a:r>
            <a:r>
              <a:rPr lang="es-ES_tradnl" sz="2400" dirty="0"/>
              <a:t> de la mejor manera tendremos que seguir estos pasos en nuestro proyecto de Android:</a:t>
            </a:r>
          </a:p>
          <a:p>
            <a:pPr lvl="1"/>
            <a:r>
              <a:rPr lang="es-ES_tradnl" sz="2000" dirty="0" err="1"/>
              <a:t>Click</a:t>
            </a:r>
            <a:r>
              <a:rPr lang="es-ES_tradnl" sz="2000" dirty="0"/>
              <a:t> derecho en cualquier carpeta del proyecto, de preferencia sobre la carpeta de los archivos .</a:t>
            </a:r>
            <a:r>
              <a:rPr lang="es-ES_tradnl" sz="2000" dirty="0" err="1"/>
              <a:t>kt</a:t>
            </a:r>
            <a:endParaRPr lang="es-ES_tradnl" sz="2000" dirty="0"/>
          </a:p>
          <a:p>
            <a:pPr lvl="1"/>
            <a:r>
              <a:rPr lang="es-ES_tradnl" sz="2000" dirty="0"/>
              <a:t>New -&gt; </a:t>
            </a:r>
            <a:r>
              <a:rPr lang="es-ES_tradnl" sz="2000" dirty="0" err="1"/>
              <a:t>Activity</a:t>
            </a:r>
            <a:r>
              <a:rPr lang="es-ES_tradnl" sz="2000" dirty="0"/>
              <a:t> -&gt; </a:t>
            </a:r>
            <a:r>
              <a:rPr lang="es-ES_tradnl" sz="2000" dirty="0" err="1"/>
              <a:t>Empty</a:t>
            </a:r>
            <a:r>
              <a:rPr lang="es-ES_tradnl" sz="2000" dirty="0"/>
              <a:t> </a:t>
            </a:r>
            <a:r>
              <a:rPr lang="es-ES_tradnl" sz="2000" dirty="0" err="1"/>
              <a:t>Activity</a:t>
            </a:r>
            <a:r>
              <a:rPr lang="es-ES_tradnl" sz="2000" dirty="0"/>
              <a:t> (por ahora)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209275-88DB-ED48-860B-378F49C4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435" y="2051211"/>
            <a:ext cx="1935026" cy="3706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ACFAF1-84EB-D946-BEF3-43B4890FD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038" y="1156817"/>
            <a:ext cx="2027066" cy="5495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895F2-2C2D-3F49-9B3E-2F488283D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218" y="2051211"/>
            <a:ext cx="2706794" cy="33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E1F7-9D34-A046-AD74-2B03ECDA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Dentro de los archivo XML en la carpeta </a:t>
            </a:r>
            <a:r>
              <a:rPr lang="es-ES_tradnl" dirty="0" err="1"/>
              <a:t>Layout</a:t>
            </a:r>
            <a:r>
              <a:rPr lang="es-ES_tradnl" dirty="0"/>
              <a:t>, al darles </a:t>
            </a:r>
            <a:r>
              <a:rPr lang="es-ES_tradnl" dirty="0" err="1"/>
              <a:t>click</a:t>
            </a:r>
            <a:r>
              <a:rPr lang="es-ES_tradnl" dirty="0"/>
              <a:t> encontraremos una </a:t>
            </a:r>
            <a:r>
              <a:rPr lang="es-ES_tradnl" dirty="0" err="1"/>
              <a:t>intefaz</a:t>
            </a:r>
            <a:r>
              <a:rPr lang="es-ES_tradnl" dirty="0"/>
              <a:t> parecida a ésta:</a:t>
            </a:r>
          </a:p>
          <a:p>
            <a:endParaRPr lang="es-ES_tradnl" dirty="0"/>
          </a:p>
          <a:p>
            <a:r>
              <a:rPr lang="es-ES_tradnl" dirty="0"/>
              <a:t>Para cambiar de tipo vista código, vista gráfica o ambas seleccionar estos botones en la esquina superior derecha</a:t>
            </a:r>
          </a:p>
          <a:p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Si su proyecto aún está sincronizando, esperar a que termine para mostrarles la vista.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7A50F-BACB-4A46-87DF-7DF2877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>
                <a:latin typeface="SF Pro Display" pitchFamily="2" charset="0"/>
                <a:ea typeface="SF Pro Display" pitchFamily="2" charset="0"/>
              </a:rPr>
              <a:t>Vista de contructor de interfaz GUI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E090B-3308-634F-AB2A-0E8850AE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726" y="1825625"/>
            <a:ext cx="6088365" cy="4180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DC964-B5AA-6D46-AEB3-3A3D79D0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93" y="4545119"/>
            <a:ext cx="1609770" cy="5949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827E2E-E290-FA43-AA63-D08A006E25B5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F971F07-AA4A-5141-BFC6-0306C9952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5036" y="678830"/>
            <a:ext cx="852055" cy="852055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42A9E906-E69F-7E48-B3B6-EC74E1EE1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3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383A8A8-F959-FE44-B09C-CCD80F9DA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3496"/>
            <a:ext cx="2768600" cy="4279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67A50F-BACB-4A46-87DF-7DF2877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Poner elementos gráficos en sus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activities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27E2E-E290-FA43-AA63-D08A006E25B5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42A9E906-E69F-7E48-B3B6-EC74E1EE1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61013-E371-B34A-BCE6-DD1DD4ADCE44}"/>
              </a:ext>
            </a:extLst>
          </p:cNvPr>
          <p:cNvSpPr txBox="1"/>
          <p:nvPr/>
        </p:nvSpPr>
        <p:spPr>
          <a:xfrm>
            <a:off x="4073236" y="1863496"/>
            <a:ext cx="696883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Recordarán estos elementos gráficos en tu teléfono, verdad? Bueno como actividad pongan algunos </a:t>
            </a:r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widgets</a:t>
            </a:r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 a su </a:t>
            </a:r>
            <a:r>
              <a:rPr lang="es-ES_tradnl" sz="2400" dirty="0" err="1">
                <a:latin typeface="SF Pro Display" pitchFamily="2" charset="0"/>
                <a:ea typeface="SF Pro Display" pitchFamily="2" charset="0"/>
              </a:rPr>
              <a:t>activity</a:t>
            </a:r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 y armen su primera pantalla.</a:t>
            </a:r>
          </a:p>
          <a:p>
            <a:endParaRPr lang="es-ES_tradnl" sz="2400" dirty="0">
              <a:latin typeface="SF Pro Display" pitchFamily="2" charset="0"/>
              <a:ea typeface="SF Pro Display" pitchFamily="2" charset="0"/>
            </a:endParaRPr>
          </a:p>
          <a:p>
            <a:endParaRPr lang="es-ES_tradnl" sz="2400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400" dirty="0">
                <a:latin typeface="SF Pro Display" pitchFamily="2" charset="0"/>
                <a:ea typeface="SF Pro Display" pitchFamily="2" charset="0"/>
              </a:rPr>
              <a:t>Para colocar los tenemos de 2 formas, a manera de código o arrastrando cada uno de los elementos a la pantalla.</a:t>
            </a:r>
          </a:p>
          <a:p>
            <a:endParaRPr lang="es-ES_tradnl" sz="2400" dirty="0">
              <a:latin typeface="SF Pro Display" pitchFamily="2" charset="0"/>
              <a:ea typeface="SF Pro Display" pitchFamily="2" charset="0"/>
            </a:endParaRPr>
          </a:p>
          <a:p>
            <a:r>
              <a:rPr lang="es-ES_tradnl" sz="2400" b="1" dirty="0">
                <a:latin typeface="SF Pro Display" pitchFamily="2" charset="0"/>
                <a:ea typeface="SF Pro Display" pitchFamily="2" charset="0"/>
              </a:rPr>
              <a:t>Intenten construir sus pantallas.</a:t>
            </a:r>
          </a:p>
          <a:p>
            <a:endParaRPr lang="es-ES_tradnl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91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E1F7-9D34-A046-AD74-2B03ECDA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3933825"/>
          </a:xfrm>
        </p:spPr>
        <p:txBody>
          <a:bodyPr>
            <a:normAutofit fontScale="92500"/>
          </a:bodyPr>
          <a:lstStyle/>
          <a:p>
            <a:r>
              <a:rPr lang="es-ES_tradnl" dirty="0"/>
              <a:t>La forma en que se distribuyen los elementos depende mucho de cómo se lo indiquemos.</a:t>
            </a:r>
          </a:p>
          <a:p>
            <a:endParaRPr lang="es-ES_tradnl" dirty="0"/>
          </a:p>
          <a:p>
            <a:r>
              <a:rPr lang="es-ES_tradnl" dirty="0"/>
              <a:t>Si es Linear </a:t>
            </a:r>
            <a:r>
              <a:rPr lang="es-ES_tradnl" dirty="0" err="1"/>
              <a:t>Layout</a:t>
            </a:r>
            <a:r>
              <a:rPr lang="es-ES_tradnl" dirty="0"/>
              <a:t> se irán apilando elemento debajo del otro. Para este es importante colocar:</a:t>
            </a:r>
          </a:p>
          <a:p>
            <a:endParaRPr lang="es-ES_tradnl" dirty="0"/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android:orientation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="vertical"</a:t>
            </a:r>
            <a:endParaRPr lang="es-ES_tradn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7A50F-BACB-4A46-87DF-7DF2877F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De vuelta a los tipos de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27E2E-E290-FA43-AA63-D08A006E25B5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42A9E906-E69F-7E48-B3B6-EC74E1EE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25A771-022C-E94F-A986-4780F9E9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42" y="5753100"/>
            <a:ext cx="6337300" cy="1104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F7264E-F9B8-0A4F-8414-3AF5D4423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1418" y="480194"/>
            <a:ext cx="1925782" cy="1925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CBD08-7105-2D44-8BFC-34E1AE21D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2543486"/>
            <a:ext cx="3950791" cy="28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1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7F891E-55AB-DE4E-B92C-F702C92F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El más recomendado usar: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Constraint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DA7FE-A431-6349-BBE6-EBE2F72F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470" y="1853045"/>
            <a:ext cx="3593329" cy="35933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3AFBF5-CE3F-A842-B0E3-749EE9CB6774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2323B0A3-7103-DC49-8CC9-5B21A6565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DC417D-BEB6-7049-8793-9ABB3F89B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3933825"/>
          </a:xfrm>
        </p:spPr>
        <p:txBody>
          <a:bodyPr>
            <a:normAutofit/>
          </a:bodyPr>
          <a:lstStyle/>
          <a:p>
            <a:r>
              <a:rPr lang="es-ES_tradnl" dirty="0"/>
              <a:t>Este tipo de </a:t>
            </a:r>
            <a:r>
              <a:rPr lang="es-ES_tradnl" dirty="0" err="1"/>
              <a:t>layout</a:t>
            </a:r>
            <a:r>
              <a:rPr lang="es-ES_tradnl" dirty="0"/>
              <a:t> necesita referencias con respecto de quién llevar proporción.</a:t>
            </a:r>
          </a:p>
          <a:p>
            <a:r>
              <a:rPr lang="es-ES_tradnl" dirty="0"/>
              <a:t>El ejemplo más simple que puede ocurrirse son los móviles de planetas que tienen que unirse cada uno con otro para que no se caiga. Y si ya atamos la tierra con la luna no hace falta en sentido contrario.</a:t>
            </a:r>
          </a:p>
          <a:p>
            <a:r>
              <a:rPr lang="es-ES_tradnl" dirty="0"/>
              <a:t>Este </a:t>
            </a:r>
            <a:r>
              <a:rPr lang="es-ES_tradnl" dirty="0" err="1"/>
              <a:t>layout</a:t>
            </a:r>
            <a:r>
              <a:rPr lang="es-ES_tradnl" dirty="0"/>
              <a:t> se ajustará a los tamaños de pantalla de los dispositivos que se instalen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579B4-8EAF-AD47-91B8-65D64949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564" y="354674"/>
            <a:ext cx="1222663" cy="13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7AFA8-AFD3-E340-8C6D-6A940485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346" y="1863496"/>
            <a:ext cx="3798454" cy="43933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A7DC01-9AFE-4E49-ACA2-794BE6F2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El menos recomendado de usar: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Absolute</a:t>
            </a:r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Layout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73884-0199-9949-B2FA-391DDC0BBB8A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2D624083-E803-4C41-854F-4A9A732F4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61022B-EA24-A64E-9170-CDA51930B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3933825"/>
          </a:xfrm>
        </p:spPr>
        <p:txBody>
          <a:bodyPr>
            <a:normAutofit/>
          </a:bodyPr>
          <a:lstStyle/>
          <a:p>
            <a:r>
              <a:rPr lang="es-ES_tradnl" dirty="0"/>
              <a:t>Este </a:t>
            </a:r>
            <a:r>
              <a:rPr lang="es-ES_tradnl" dirty="0" err="1"/>
              <a:t>layout</a:t>
            </a:r>
            <a:r>
              <a:rPr lang="es-ES_tradnl" dirty="0"/>
              <a:t> hasta se encuentra </a:t>
            </a:r>
            <a:r>
              <a:rPr lang="es-ES_tradnl" dirty="0" err="1"/>
              <a:t>deprecatado</a:t>
            </a:r>
            <a:r>
              <a:rPr lang="es-ES_tradnl" dirty="0"/>
              <a:t> que significa que google ya no le dará soporte.</a:t>
            </a:r>
          </a:p>
          <a:p>
            <a:r>
              <a:rPr lang="es-ES_tradnl" dirty="0"/>
              <a:t>Este </a:t>
            </a:r>
            <a:r>
              <a:rPr lang="es-ES_tradnl" dirty="0" err="1"/>
              <a:t>layout</a:t>
            </a:r>
            <a:r>
              <a:rPr lang="es-ES_tradnl" dirty="0"/>
              <a:t> permite que coloques los elementos dados coordenadas empezando por la esquina superior izquierda pero no es reajustable y a menos que solo sea una app para el tamaño y proporciones de tu teléfono, no será útil para los demás.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6AE06D3-96B3-344E-ACB1-EFCB9D28E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7" y="1461307"/>
            <a:ext cx="1059873" cy="10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7C66-46FD-CD4C-A437-9E22B8077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5706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Una </a:t>
            </a:r>
            <a:r>
              <a:rPr lang="en-US" dirty="0" err="1"/>
              <a:t>Actividad</a:t>
            </a:r>
            <a:r>
              <a:rPr lang="en-US" dirty="0"/>
              <a:t> es un </a:t>
            </a:r>
            <a:r>
              <a:rPr lang="en-US" dirty="0" err="1"/>
              <a:t>componente</a:t>
            </a:r>
            <a:r>
              <a:rPr lang="en-US" dirty="0"/>
              <a:t> principal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aplicación</a:t>
            </a:r>
            <a:r>
              <a:rPr lang="en-US" dirty="0"/>
              <a:t> Android. </a:t>
            </a:r>
            <a:r>
              <a:rPr lang="en-US" dirty="0" err="1"/>
              <a:t>Esta</a:t>
            </a:r>
            <a:r>
              <a:rPr lang="en-US" dirty="0"/>
              <a:t> se </a:t>
            </a:r>
            <a:r>
              <a:rPr lang="en-US" dirty="0" err="1"/>
              <a:t>encarga</a:t>
            </a:r>
            <a:r>
              <a:rPr lang="en-US" dirty="0"/>
              <a:t> de </a:t>
            </a:r>
            <a:r>
              <a:rPr lang="en-US" dirty="0" err="1"/>
              <a:t>manejar</a:t>
            </a:r>
            <a:r>
              <a:rPr lang="en-US" dirty="0"/>
              <a:t> la </a:t>
            </a:r>
            <a:r>
              <a:rPr lang="en-US" dirty="0" err="1"/>
              <a:t>interacción</a:t>
            </a:r>
            <a:r>
              <a:rPr lang="en-US" dirty="0"/>
              <a:t> del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una </a:t>
            </a:r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n-US" dirty="0" err="1"/>
              <a:t>gráfica</a:t>
            </a:r>
            <a:r>
              <a:rPr lang="en-US" dirty="0"/>
              <a:t>,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pues</a:t>
            </a:r>
            <a:r>
              <a:rPr lang="en-US" dirty="0"/>
              <a:t>,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pantalla</a:t>
            </a:r>
            <a:r>
              <a:rPr lang="en-US" dirty="0"/>
              <a:t> de una </a:t>
            </a:r>
            <a:r>
              <a:rPr lang="en-US" dirty="0" err="1"/>
              <a:t>aplicación</a:t>
            </a:r>
            <a:r>
              <a:rPr lang="en-US" dirty="0"/>
              <a:t> es una </a:t>
            </a:r>
            <a:r>
              <a:rPr lang="en-US" dirty="0" err="1"/>
              <a:t>actividad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 </a:t>
            </a:r>
            <a:r>
              <a:rPr lang="en-US" dirty="0" err="1"/>
              <a:t>actividad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por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que </a:t>
            </a:r>
            <a:r>
              <a:rPr lang="en-US" dirty="0" err="1"/>
              <a:t>juegan</a:t>
            </a:r>
            <a:r>
              <a:rPr lang="en-US" dirty="0"/>
              <a:t> un </a:t>
            </a:r>
            <a:r>
              <a:rPr lang="en-US" dirty="0" err="1"/>
              <a:t>papel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, </a:t>
            </a:r>
            <a:r>
              <a:rPr lang="en-US" dirty="0" err="1"/>
              <a:t>éstos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o callbacks van </a:t>
            </a:r>
            <a:r>
              <a:rPr lang="en-US" dirty="0" err="1"/>
              <a:t>desde</a:t>
            </a:r>
            <a:r>
              <a:rPr lang="en-US" dirty="0"/>
              <a:t> antes que se </a:t>
            </a:r>
            <a:r>
              <a:rPr lang="en-US" dirty="0" err="1"/>
              <a:t>inicie</a:t>
            </a:r>
            <a:r>
              <a:rPr lang="en-US" dirty="0"/>
              <a:t> una </a:t>
            </a:r>
            <a:r>
              <a:rPr lang="en-US" dirty="0" err="1"/>
              <a:t>actividad</a:t>
            </a:r>
            <a:r>
              <a:rPr lang="en-US" dirty="0"/>
              <a:t>, a el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que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ejecutando</a:t>
            </a:r>
            <a:r>
              <a:rPr lang="en-US" dirty="0"/>
              <a:t> y hasta </a:t>
            </a:r>
            <a:r>
              <a:rPr lang="en-US" dirty="0" err="1"/>
              <a:t>después</a:t>
            </a:r>
            <a:r>
              <a:rPr lang="en-US" dirty="0"/>
              <a:t> que se </a:t>
            </a:r>
            <a:r>
              <a:rPr lang="en-US" dirty="0" err="1"/>
              <a:t>finaliza</a:t>
            </a:r>
            <a:r>
              <a:rPr lang="en-US" dirty="0"/>
              <a:t> </a:t>
            </a:r>
            <a:r>
              <a:rPr lang="en-US" dirty="0" err="1"/>
              <a:t>ésta</a:t>
            </a:r>
            <a:endParaRPr lang="es-ES_trad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9B6C46-0724-7041-AAD6-FC0F4FB2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F Pro Display" pitchFamily="2" charset="0"/>
                <a:ea typeface="SF Pro Display" pitchFamily="2" charset="0"/>
              </a:rPr>
              <a:t>Ciclo de vida del </a:t>
            </a:r>
            <a:r>
              <a:rPr lang="es-ES_tradnl" sz="3600" b="1" dirty="0" err="1">
                <a:latin typeface="SF Pro Display" pitchFamily="2" charset="0"/>
                <a:ea typeface="SF Pro Display" pitchFamily="2" charset="0"/>
              </a:rPr>
              <a:t>Activity</a:t>
            </a:r>
            <a:endParaRPr lang="es-ES_tradnl" sz="36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77035-A28B-864D-BD5A-E431D903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065" y="365125"/>
            <a:ext cx="3132110" cy="4119574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17785AFC-04B7-D94A-9B71-33847BEC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0618" y="6118006"/>
            <a:ext cx="1011382" cy="739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9D1EE7-3B10-FE43-A1A4-5855D5F96668}"/>
              </a:ext>
            </a:extLst>
          </p:cNvPr>
          <p:cNvSpPr/>
          <p:nvPr/>
        </p:nvSpPr>
        <p:spPr>
          <a:xfrm>
            <a:off x="3204097" y="146598"/>
            <a:ext cx="898788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29A88E-6F30-F840-B8DA-C6DE32D44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536" y="2400609"/>
            <a:ext cx="2958530" cy="42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3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1069</Words>
  <Application>Microsoft Macintosh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Courier New</vt:lpstr>
      <vt:lpstr>SF Pro Display</vt:lpstr>
      <vt:lpstr>Office Theme</vt:lpstr>
      <vt:lpstr>Desarrollo de aplicaciones Android con Kotlin   Curso para prebecarios Gen 40 Instructor: Samuel A. Garrido Sánchez</vt:lpstr>
      <vt:lpstr>Layout</vt:lpstr>
      <vt:lpstr>Creación de nuestras primeras ventanas o Activities en Android Studio</vt:lpstr>
      <vt:lpstr>Vista de contructor de interfaz GUI</vt:lpstr>
      <vt:lpstr>Poner elementos gráficos en sus activities</vt:lpstr>
      <vt:lpstr>De vuelta a los tipos de layout</vt:lpstr>
      <vt:lpstr>El más recomendado usar: Constraint Layout</vt:lpstr>
      <vt:lpstr>El menos recomendado de usar: Absolute Layout</vt:lpstr>
      <vt:lpstr>Ciclo de vida del Activity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Android con Kotlin   Curso para prebecarios Gen 40 Instructor: Samuel A. Garrido Sánchez</dc:title>
  <dc:creator>SAMUEL ARTURO GARRIDO SANCHEZ</dc:creator>
  <cp:lastModifiedBy>SAMUEL ARTURO GARRIDO SANCHEZ</cp:lastModifiedBy>
  <cp:revision>27</cp:revision>
  <dcterms:created xsi:type="dcterms:W3CDTF">2020-04-19T21:28:52Z</dcterms:created>
  <dcterms:modified xsi:type="dcterms:W3CDTF">2020-04-24T18:22:22Z</dcterms:modified>
</cp:coreProperties>
</file>